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2" pos="2136" userDrawn="1">
          <p15:clr>
            <a:srgbClr val="A4A3A4"/>
          </p15:clr>
        </p15:guide>
        <p15:guide id="3" orient="horz" pos="2880" userDrawn="1">
          <p15:clr>
            <a:srgbClr val="A4A3A4"/>
          </p15:clr>
        </p15:guide>
        <p15:guide id="4" pos="3589" userDrawn="1">
          <p15:clr>
            <a:srgbClr val="A4A3A4"/>
          </p15:clr>
        </p15:guide>
        <p15:guide id="5" orient="horz" pos="240" userDrawn="1">
          <p15:clr>
            <a:srgbClr val="A4A3A4"/>
          </p15:clr>
        </p15:guide>
        <p15:guide id="6" orient="horz" pos="3384" userDrawn="1">
          <p15:clr>
            <a:srgbClr val="A4A3A4"/>
          </p15:clr>
        </p15:guide>
        <p15:guide id="7" orient="horz" pos="888" userDrawn="1">
          <p15:clr>
            <a:srgbClr val="A4A3A4"/>
          </p15:clr>
        </p15:guide>
        <p15:guide id="8" orient="horz" pos="5499">
          <p15:clr>
            <a:srgbClr val="A4A3A4"/>
          </p15:clr>
        </p15:guide>
        <p15:guide id="9" pos="243">
          <p15:clr>
            <a:srgbClr val="A4A3A4"/>
          </p15:clr>
        </p15:guide>
        <p15:guide id="10" pos="406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74B53"/>
    <a:srgbClr val="F2B800"/>
    <a:srgbClr val="0071BC"/>
    <a:srgbClr val="0C6EA5"/>
    <a:srgbClr val="191E28"/>
    <a:srgbClr val="DF3A42"/>
    <a:srgbClr val="E75B2B"/>
    <a:srgbClr val="F47200"/>
    <a:srgbClr val="E28D17"/>
    <a:srgbClr val="D5A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91" autoAdjust="0"/>
  </p:normalViewPr>
  <p:slideViewPr>
    <p:cSldViewPr snapToGrid="0" showGuides="1">
      <p:cViewPr varScale="1">
        <p:scale>
          <a:sx n="87" d="100"/>
          <a:sy n="87" d="100"/>
        </p:scale>
        <p:origin x="-3114" y="-90"/>
      </p:cViewPr>
      <p:guideLst>
        <p:guide orient="horz" pos="2880"/>
        <p:guide orient="horz" pos="240"/>
        <p:guide orient="horz" pos="3384"/>
        <p:guide orient="horz" pos="888"/>
        <p:guide orient="horz" pos="5499"/>
        <p:guide pos="2136"/>
        <p:guide pos="3589"/>
        <p:guide pos="243"/>
        <p:guide pos="406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58" d="100"/>
          <a:sy n="58" d="100"/>
        </p:scale>
        <p:origin x="2965" y="4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E87E1F32-670E-42A1-BB79-BE7CF13D3D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7952D9F-355D-4E4D-9520-4A19B29476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3F10A-5BE5-4EE5-83A9-FC7FBAB5AC38}" type="datetimeFigureOut">
              <a:rPr lang="en-US" smtClean="0"/>
              <a:pPr/>
              <a:t>25-Nov-21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C1D824E-CABD-4018-B1C4-F54DF49C3C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68D1F29-09CA-482E-8686-EEE88BB73D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9D12F-E8AC-48C0-8B1F-BD566648D8E6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94654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27D22-D115-4CF2-BE84-ED8A12B36F7E}" type="datetimeFigureOut">
              <a:rPr lang="en-US" noProof="0" smtClean="0"/>
              <a:pPr/>
              <a:t>25-Nov-21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36092-2EDF-47BF-99B1-B87430F95B70}" type="slidenum">
              <a:rPr lang="en-US" noProof="0" smtClean="0"/>
              <a:pPr/>
              <a:t>‹Nr.›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xmlns="" val="3603056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="" xmlns:a16="http://schemas.microsoft.com/office/drawing/2014/main" id="{8D679390-0A1D-45C6-B0A4-B7C424C47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86837"/>
            <a:ext cx="5915025" cy="8085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6057712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158" userDrawn="1">
          <p15:clr>
            <a:srgbClr val="FBAE40"/>
          </p15:clr>
        </p15:guide>
        <p15:guide id="2" pos="2184" userDrawn="1">
          <p15:clr>
            <a:srgbClr val="FBAE40"/>
          </p15:clr>
        </p15:guide>
        <p15:guide id="3" pos="164" userDrawn="1">
          <p15:clr>
            <a:srgbClr val="FBAE40"/>
          </p15:clr>
        </p15:guide>
        <p15:guide id="4" pos="4156" userDrawn="1">
          <p15:clr>
            <a:srgbClr val="FBAE40"/>
          </p15:clr>
        </p15:guide>
        <p15:guide id="12" orient="horz" pos="5534" userDrawn="1">
          <p15:clr>
            <a:srgbClr val="FBAE40"/>
          </p15:clr>
        </p15:guide>
        <p15:guide id="13" orient="horz" pos="816" userDrawn="1">
          <p15:clr>
            <a:srgbClr val="FBAE40"/>
          </p15:clr>
        </p15:guide>
        <p15:guide id="14" orient="horz" pos="3833" userDrawn="1">
          <p15:clr>
            <a:srgbClr val="FBAE40"/>
          </p15:clr>
        </p15:guide>
        <p15:guide id="15" pos="159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5BE66-B004-4B62-93B5-6C3A07EE5DEC}" type="slidenum">
              <a:rPr lang="en-US" noProof="0" smtClean="0"/>
              <a:pPr/>
              <a:t>‹Nr.›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xmlns="" val="212744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bg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hidden="1">
            <a:extLst>
              <a:ext uri="{FF2B5EF4-FFF2-40B4-BE49-F238E27FC236}">
                <a16:creationId xmlns="" xmlns:a16="http://schemas.microsoft.com/office/drawing/2014/main" id="{D906E05F-6501-4FFF-A001-32A7D2857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1</a:t>
            </a:r>
          </a:p>
        </p:txBody>
      </p:sp>
      <p:pic>
        <p:nvPicPr>
          <p:cNvPr id="151" name="Picture 15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6857999" cy="9144000"/>
          </a:xfrm>
          <a:prstGeom prst="rect">
            <a:avLst/>
          </a:prstGeom>
        </p:spPr>
      </p:pic>
      <p:sp>
        <p:nvSpPr>
          <p:cNvPr id="154" name="TextBox 153"/>
          <p:cNvSpPr txBox="1"/>
          <p:nvPr/>
        </p:nvSpPr>
        <p:spPr>
          <a:xfrm>
            <a:off x="118534" y="135466"/>
            <a:ext cx="3708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2"/>
                </a:solidFill>
              </a:rPr>
              <a:t>I just need </a:t>
            </a:r>
          </a:p>
          <a:p>
            <a:r>
              <a:rPr lang="en-US" sz="4000" dirty="0" smtClean="0">
                <a:solidFill>
                  <a:schemeClr val="bg2"/>
                </a:solidFill>
              </a:rPr>
              <a:t>myself</a:t>
            </a:r>
            <a:endParaRPr lang="en-US" sz="4000" dirty="0">
              <a:solidFill>
                <a:schemeClr val="bg2"/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118534" y="1594371"/>
            <a:ext cx="2235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egoe Script" panose="030B0504020000000003" pitchFamily="66" charset="0"/>
              </a:rPr>
              <a:t>Baneen Al Fartusi</a:t>
            </a:r>
            <a:endParaRPr lang="en-US" dirty="0">
              <a:latin typeface="Segoe Script" panose="030B05040200000000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0693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Title 365" hidden="1">
            <a:extLst>
              <a:ext uri="{FF2B5EF4-FFF2-40B4-BE49-F238E27FC236}">
                <a16:creationId xmlns="" xmlns:a16="http://schemas.microsoft.com/office/drawing/2014/main" id="{1D8AB269-EE80-4B4E-822D-B2C4006C2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2</a:t>
            </a:r>
          </a:p>
        </p:txBody>
      </p:sp>
      <p:sp>
        <p:nvSpPr>
          <p:cNvPr id="367" name="TextBox 366"/>
          <p:cNvSpPr txBox="1"/>
          <p:nvPr/>
        </p:nvSpPr>
        <p:spPr>
          <a:xfrm>
            <a:off x="0" y="0"/>
            <a:ext cx="6858000" cy="8586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Segoe Script" panose="030B0504020000000003" pitchFamily="66" charset="0"/>
              </a:rPr>
              <a:t>Victoria, who was a 25 – years old girl, was disabled, she couldn’t see.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Segoe Script" panose="030B0504020000000003" pitchFamily="66" charset="0"/>
              </a:rPr>
              <a:t>She lived in a very small house, with her cat, Lily, who was like a sidekick, she helped her to know her way and cross the street.</a:t>
            </a:r>
          </a:p>
          <a:p>
            <a:endParaRPr lang="en-US" sz="2400" dirty="0" smtClean="0">
              <a:solidFill>
                <a:schemeClr val="tx2"/>
              </a:solidFill>
              <a:latin typeface="Segoe Script" panose="030B0504020000000003" pitchFamily="66" charset="0"/>
            </a:endParaRPr>
          </a:p>
          <a:p>
            <a:r>
              <a:rPr lang="en-US" sz="2400" dirty="0" smtClean="0">
                <a:solidFill>
                  <a:schemeClr val="tx2"/>
                </a:solidFill>
                <a:latin typeface="Segoe Script" panose="030B0504020000000003" pitchFamily="66" charset="0"/>
              </a:rPr>
              <a:t>Lily came crawling on Victoria, while she was sleeping.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Segoe Script" panose="030B0504020000000003" pitchFamily="66" charset="0"/>
              </a:rPr>
              <a:t>“Lily!”</a:t>
            </a:r>
            <a:br>
              <a:rPr lang="en-US" sz="2400" dirty="0" smtClean="0">
                <a:solidFill>
                  <a:schemeClr val="tx2"/>
                </a:solidFill>
                <a:latin typeface="Segoe Script" panose="030B0504020000000003" pitchFamily="66" charset="0"/>
              </a:rPr>
            </a:br>
            <a:r>
              <a:rPr lang="en-US" sz="2400" dirty="0" smtClean="0">
                <a:solidFill>
                  <a:schemeClr val="tx2"/>
                </a:solidFill>
                <a:latin typeface="Segoe Script" panose="030B0504020000000003" pitchFamily="66" charset="0"/>
              </a:rPr>
              <a:t>said Victoria.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Segoe Script" panose="030B0504020000000003" pitchFamily="66" charset="0"/>
              </a:rPr>
              <a:t>“Good morning Lily.”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Segoe Script" panose="030B0504020000000003" pitchFamily="66" charset="0"/>
              </a:rPr>
              <a:t>Lily helped Victoria to go down the stairs, and leaded her to the kitchen. Victoria baked toast and cheese for breakfast, and put some cat’s food in Lily’s plate.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Segoe Script" panose="030B0504020000000003" pitchFamily="66" charset="0"/>
              </a:rPr>
              <a:t>They finished breakfast, then Lily helped Victoria to go to the shower room.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Segoe Script" panose="030B0504020000000003" pitchFamily="66" charset="0"/>
              </a:rPr>
              <a:t>She had a shower, brushed her teeth, and got dressed, it was time to go shopping. </a:t>
            </a:r>
            <a:endParaRPr lang="en-US" sz="2400" dirty="0">
              <a:solidFill>
                <a:schemeClr val="tx2"/>
              </a:solidFill>
              <a:latin typeface="Segoe Script" panose="030B05040200000000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6414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le 111" hidden="1">
            <a:extLst>
              <a:ext uri="{FF2B5EF4-FFF2-40B4-BE49-F238E27FC236}">
                <a16:creationId xmlns="" xmlns:a16="http://schemas.microsoft.com/office/drawing/2014/main" id="{40491A6F-07F8-43B1-A872-D3AD4B3E9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3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1" y="169333"/>
            <a:ext cx="685800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Segoe Script" panose="030B0504020000000003" pitchFamily="66" charset="0"/>
              </a:rPr>
              <a:t>Victoria and her cat went to the super market.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Segoe Script" panose="030B0504020000000003" pitchFamily="66" charset="0"/>
              </a:rPr>
              <a:t>“Lily, find me some apples, and put 45 apples in the basket.”</a:t>
            </a:r>
            <a:br>
              <a:rPr lang="en-US" sz="2400" dirty="0" smtClean="0">
                <a:solidFill>
                  <a:schemeClr val="tx2"/>
                </a:solidFill>
                <a:latin typeface="Segoe Script" panose="030B0504020000000003" pitchFamily="66" charset="0"/>
              </a:rPr>
            </a:br>
            <a:r>
              <a:rPr lang="en-US" sz="2400" dirty="0" smtClean="0">
                <a:solidFill>
                  <a:schemeClr val="tx2"/>
                </a:solidFill>
                <a:latin typeface="Segoe Script" panose="030B0504020000000003" pitchFamily="66" charset="0"/>
              </a:rPr>
              <a:t>Lily put 45 apples in the basket.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Segoe Script" panose="030B0504020000000003" pitchFamily="66" charset="0"/>
              </a:rPr>
              <a:t>“and 24 oranges, 56 cucumbers, and 35 peaches.”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Segoe Script" panose="030B0504020000000003" pitchFamily="66" charset="0"/>
              </a:rPr>
              <a:t>She put everything in the basket.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Segoe Script" panose="030B0504020000000003" pitchFamily="66" charset="0"/>
              </a:rPr>
              <a:t>“can you lead me to the fish section?”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Segoe Script" panose="030B0504020000000003" pitchFamily="66" charset="0"/>
              </a:rPr>
              <a:t>Lily leaded her to the fish section.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Segoe Script" panose="030B0504020000000003" pitchFamily="66" charset="0"/>
              </a:rPr>
              <a:t>“now take a big – large fish.”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Segoe Script" panose="030B0504020000000003" pitchFamily="66" charset="0"/>
              </a:rPr>
              <a:t>Lily took a big fish and put it in the basket.</a:t>
            </a:r>
          </a:p>
          <a:p>
            <a:endParaRPr lang="en-US" sz="2400" dirty="0">
              <a:solidFill>
                <a:schemeClr val="tx2"/>
              </a:solidFill>
              <a:latin typeface="Segoe Script" panose="030B0504020000000003" pitchFamily="66" charset="0"/>
            </a:endParaRPr>
          </a:p>
          <a:p>
            <a:r>
              <a:rPr lang="en-US" sz="2400" dirty="0" smtClean="0">
                <a:solidFill>
                  <a:schemeClr val="tx2"/>
                </a:solidFill>
                <a:latin typeface="Segoe Script" panose="030B0504020000000003" pitchFamily="66" charset="0"/>
              </a:rPr>
              <a:t>After shopping they were heading home, but, when they were crossing the street, a fast car came, and the cat saved Victoria, but she died instead.</a:t>
            </a:r>
          </a:p>
          <a:p>
            <a:endParaRPr lang="en-US" sz="2400" dirty="0" smtClean="0">
              <a:solidFill>
                <a:schemeClr val="tx2"/>
              </a:solidFill>
              <a:latin typeface="Segoe Script" panose="030B05040200000000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6726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6858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Segoe Script" panose="030B0504020000000003" pitchFamily="66" charset="0"/>
              </a:rPr>
              <a:t>Victoria carried her cat in her arms, and cried.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Segoe Script" panose="030B0504020000000003" pitchFamily="66" charset="0"/>
              </a:rPr>
              <a:t>“Lily! Lily! Please, no no, you are cold, no please, lily, wake up, lily!”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Segoe Script" panose="030B0504020000000003" pitchFamily="66" charset="0"/>
              </a:rPr>
              <a:t>Tears were down her cheeks.</a:t>
            </a:r>
          </a:p>
          <a:p>
            <a:endParaRPr lang="en-US" sz="2400" dirty="0">
              <a:solidFill>
                <a:schemeClr val="tx2"/>
              </a:solidFill>
              <a:latin typeface="Segoe Script" panose="030B0504020000000003" pitchFamily="66" charset="0"/>
            </a:endParaRPr>
          </a:p>
          <a:p>
            <a:r>
              <a:rPr lang="en-US" sz="2400" dirty="0" smtClean="0">
                <a:solidFill>
                  <a:schemeClr val="tx2"/>
                </a:solidFill>
                <a:latin typeface="Segoe Script" panose="030B0504020000000003" pitchFamily="66" charset="0"/>
              </a:rPr>
              <a:t>She went to the vet, without help, and </a:t>
            </a:r>
            <a:r>
              <a:rPr lang="en-US" sz="2400" dirty="0">
                <a:solidFill>
                  <a:schemeClr val="tx2"/>
                </a:solidFill>
                <a:latin typeface="Segoe Script" panose="030B0504020000000003" pitchFamily="66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Segoe Script" panose="030B0504020000000003" pitchFamily="66" charset="0"/>
              </a:rPr>
              <a:t>took her cat, but there was no hope, the nurse took the cat and buried her.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Segoe Script" panose="030B0504020000000003" pitchFamily="66" charset="0"/>
              </a:rPr>
              <a:t>Victoria went home, as she felt her tears dry.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Segoe Script" panose="030B0504020000000003" pitchFamily="66" charset="0"/>
              </a:rPr>
              <a:t>But after a while, she learned how to cross the street and go to anywhere.</a:t>
            </a:r>
          </a:p>
          <a:p>
            <a:endParaRPr lang="en-US" sz="2400" dirty="0">
              <a:solidFill>
                <a:schemeClr val="tx2"/>
              </a:solidFill>
              <a:latin typeface="Segoe Script" panose="030B0504020000000003" pitchFamily="66" charset="0"/>
            </a:endParaRPr>
          </a:p>
          <a:p>
            <a:r>
              <a:rPr lang="en-US" sz="2400" dirty="0" smtClean="0">
                <a:solidFill>
                  <a:schemeClr val="tx2"/>
                </a:solidFill>
                <a:latin typeface="Segoe Script" panose="030B0504020000000003" pitchFamily="66" charset="0"/>
              </a:rPr>
              <a:t>“Life will not stop here, I’m strong, and I’ll keep going, I just need myself.</a:t>
            </a:r>
            <a:endParaRPr lang="en-US" sz="2400" dirty="0">
              <a:solidFill>
                <a:schemeClr val="tx2"/>
              </a:solidFill>
              <a:latin typeface="Segoe Script" panose="030B05040200000000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1998320"/>
      </p:ext>
    </p:extLst>
  </p:cSld>
  <p:clrMapOvr>
    <a:masterClrMapping/>
  </p:clrMapOvr>
</p:sld>
</file>

<file path=ppt/theme/theme1.xml><?xml version="1.0" encoding="utf-8"?>
<a:theme xmlns:a="http://schemas.openxmlformats.org/drawingml/2006/main" name="07_Elements">
  <a:themeElements>
    <a:clrScheme name="Custom 27">
      <a:dk1>
        <a:srgbClr val="007E59"/>
      </a:dk1>
      <a:lt1>
        <a:srgbClr val="FFFFFF"/>
      </a:lt1>
      <a:dk2>
        <a:srgbClr val="000000"/>
      </a:dk2>
      <a:lt2>
        <a:srgbClr val="C1272D"/>
      </a:lt2>
      <a:accent1>
        <a:srgbClr val="F8682C"/>
      </a:accent1>
      <a:accent2>
        <a:srgbClr val="FFC300"/>
      </a:accent2>
      <a:accent3>
        <a:srgbClr val="91C300"/>
      </a:accent3>
      <a:accent4>
        <a:srgbClr val="00B4F1"/>
      </a:accent4>
      <a:accent5>
        <a:srgbClr val="54038F"/>
      </a:accent5>
      <a:accent6>
        <a:srgbClr val="2A37A4"/>
      </a:accent6>
      <a:hlink>
        <a:srgbClr val="29ABE2"/>
      </a:hlink>
      <a:folHlink>
        <a:srgbClr val="29ABE2"/>
      </a:folHlink>
    </a:clrScheme>
    <a:fontScheme name="Custom 1">
      <a:majorFont>
        <a:latin typeface="Century Gothic"/>
        <a:ea typeface=""/>
        <a:cs typeface=""/>
      </a:majorFont>
      <a:minorFont>
        <a:latin typeface="Times New Roman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>
            <a:solidFill>
              <a:schemeClr val="accent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TF89794418_Sequences infographics images_RVA_v3.potx" id="{BCBB9096-7B89-4D60-AE1D-707B1BD5068C}" vid="{12CCA541-99AE-443B-8147-B29EBCC645A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C77C89D-C7A1-4978-88AA-C2D0B90924BE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520FBB86-E571-4AB4-878E-EC5E0F40F2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79C7C56-0DCF-41A6-AF4D-5ED3869AB7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Sequences infographics images</Template>
  <TotalTime>0</TotalTime>
  <Words>221</Words>
  <Application>Microsoft Office PowerPoint</Application>
  <PresentationFormat>Bildschirmpräsentation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07_Elements</vt:lpstr>
      <vt:lpstr>Slide 1</vt:lpstr>
      <vt:lpstr>Slide 2</vt:lpstr>
      <vt:lpstr>Slide 3</vt:lpstr>
      <vt:lpstr>Folie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2021-11-11T15:17:36Z</dcterms:created>
  <dcterms:modified xsi:type="dcterms:W3CDTF">2021-11-25T06:41:47Z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